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Caveat"/>
      <p:regular r:id="rId38"/>
      <p:bold r:id="rId39"/>
    </p:embeddedFont>
    <p:embeddedFont>
      <p:font typeface="Merriweath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5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Caveat-bold.fntdata"/><Relationship Id="rId16" Type="http://schemas.openxmlformats.org/officeDocument/2006/relationships/slide" Target="slides/slide11.xml"/><Relationship Id="rId38" Type="http://schemas.openxmlformats.org/officeDocument/2006/relationships/font" Target="fonts/Cave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01412e5c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01412e5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e73a734f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e73a734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-mysql system gestion bd;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-php langage progra libre use web </a:t>
            </a:r>
            <a:r>
              <a:rPr lang="fr"/>
              <a:t>dynamique</a:t>
            </a:r>
            <a:r>
              <a:rPr lang="fr"/>
              <a:t> via serv http;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-ajax protocole dynamisme interactif pour le client;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-bootstrap collection d’outil;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-jquery bibliothèque;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-mvc architecture composé en 3 parties;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-git logiciel de gestion de version;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-github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stockage version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b517ee9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db517ee9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db517ee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db517ee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dc412ecd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dc412ecd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db517ee9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db517ee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db517ee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db517ee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db517ee9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db517ee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dc412ec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dc412ec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db517ee9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db517ee9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e01412e5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e01412e5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dc412ecd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dc412ecd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dc412ecd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dc412ecd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dc412ecd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dc412ecd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c412ecd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dc412ecd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dc412ecd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dc412ecd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4e80e485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4e80e485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dc412ec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dc412ec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e5170ca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e5170ca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e279aeb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e279aeb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Confirmation envie du </a:t>
            </a:r>
            <a:r>
              <a:rPr lang="fr"/>
              <a:t>métier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respect du temp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fonctionnalités</a:t>
            </a:r>
            <a:r>
              <a:rPr lang="fr"/>
              <a:t> à venir /améliorations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</a:t>
            </a:r>
            <a:r>
              <a:rPr lang="fr"/>
              <a:t> </a:t>
            </a:r>
            <a:r>
              <a:rPr lang="fr"/>
              <a:t>fonctionnel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désir apprentissage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e73a734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ee73a734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ee73a734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ee73a734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ee73a734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ee73a734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ee73a734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ee73a734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ee73a734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ee73a734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e01412e5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e01412e5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e279aeb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e279aeb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91.png"/><Relationship Id="rId13" Type="http://schemas.openxmlformats.org/officeDocument/2006/relationships/image" Target="../media/image86.png"/><Relationship Id="rId1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84.png"/><Relationship Id="rId9" Type="http://schemas.openxmlformats.org/officeDocument/2006/relationships/image" Target="../media/image64.png"/><Relationship Id="rId5" Type="http://schemas.openxmlformats.org/officeDocument/2006/relationships/image" Target="../media/image29.png"/><Relationship Id="rId6" Type="http://schemas.openxmlformats.org/officeDocument/2006/relationships/image" Target="../media/image39.png"/><Relationship Id="rId7" Type="http://schemas.openxmlformats.org/officeDocument/2006/relationships/image" Target="../media/image88.png"/><Relationship Id="rId8" Type="http://schemas.openxmlformats.org/officeDocument/2006/relationships/image" Target="../media/image7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1.png"/><Relationship Id="rId4" Type="http://schemas.openxmlformats.org/officeDocument/2006/relationships/image" Target="../media/image36.jpg"/><Relationship Id="rId5" Type="http://schemas.openxmlformats.org/officeDocument/2006/relationships/image" Target="../media/image22.jp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Relationship Id="rId5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58.png"/><Relationship Id="rId7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35.png"/><Relationship Id="rId9" Type="http://schemas.openxmlformats.org/officeDocument/2006/relationships/image" Target="../media/image65.png"/><Relationship Id="rId5" Type="http://schemas.openxmlformats.org/officeDocument/2006/relationships/image" Target="../media/image37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Relationship Id="rId4" Type="http://schemas.openxmlformats.org/officeDocument/2006/relationships/image" Target="../media/image44.png"/><Relationship Id="rId5" Type="http://schemas.openxmlformats.org/officeDocument/2006/relationships/image" Target="../media/image83.png"/><Relationship Id="rId6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Relationship Id="rId4" Type="http://schemas.openxmlformats.org/officeDocument/2006/relationships/image" Target="../media/image68.png"/><Relationship Id="rId5" Type="http://schemas.openxmlformats.org/officeDocument/2006/relationships/image" Target="../media/image66.png"/><Relationship Id="rId6" Type="http://schemas.openxmlformats.org/officeDocument/2006/relationships/image" Target="../media/image72.png"/><Relationship Id="rId7" Type="http://schemas.openxmlformats.org/officeDocument/2006/relationships/image" Target="../media/image74.png"/><Relationship Id="rId8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76.png"/><Relationship Id="rId5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jpg"/><Relationship Id="rId4" Type="http://schemas.openxmlformats.org/officeDocument/2006/relationships/image" Target="../media/image71.jpg"/><Relationship Id="rId5" Type="http://schemas.openxmlformats.org/officeDocument/2006/relationships/image" Target="../media/image70.jpg"/><Relationship Id="rId6" Type="http://schemas.openxmlformats.org/officeDocument/2006/relationships/image" Target="../media/image78.png"/><Relationship Id="rId7" Type="http://schemas.openxmlformats.org/officeDocument/2006/relationships/image" Target="../media/image73.jpg"/><Relationship Id="rId8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80.jpg"/><Relationship Id="rId5" Type="http://schemas.openxmlformats.org/officeDocument/2006/relationships/image" Target="../media/image19.jpg"/><Relationship Id="rId6" Type="http://schemas.openxmlformats.org/officeDocument/2006/relationships/image" Target="../media/image2.jpg"/><Relationship Id="rId7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9.jpg"/><Relationship Id="rId4" Type="http://schemas.openxmlformats.org/officeDocument/2006/relationships/image" Target="../media/image6.jp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87.png"/><Relationship Id="rId13" Type="http://schemas.openxmlformats.org/officeDocument/2006/relationships/image" Target="../media/image90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20.png"/><Relationship Id="rId9" Type="http://schemas.openxmlformats.org/officeDocument/2006/relationships/image" Target="../media/image9.png"/><Relationship Id="rId15" Type="http://schemas.openxmlformats.org/officeDocument/2006/relationships/image" Target="../media/image5.png"/><Relationship Id="rId14" Type="http://schemas.openxmlformats.org/officeDocument/2006/relationships/image" Target="../media/image18.png"/><Relationship Id="rId5" Type="http://schemas.openxmlformats.org/officeDocument/2006/relationships/image" Target="../media/image15.jpg"/><Relationship Id="rId6" Type="http://schemas.openxmlformats.org/officeDocument/2006/relationships/image" Target="../media/image14.jpg"/><Relationship Id="rId7" Type="http://schemas.openxmlformats.org/officeDocument/2006/relationships/image" Target="../media/image3.jp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1.jpg"/><Relationship Id="rId5" Type="http://schemas.openxmlformats.org/officeDocument/2006/relationships/image" Target="../media/image7.png"/><Relationship Id="rId6" Type="http://schemas.openxmlformats.org/officeDocument/2006/relationships/image" Target="../media/image75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85.jpg"/><Relationship Id="rId5" Type="http://schemas.openxmlformats.org/officeDocument/2006/relationships/image" Target="../media/image3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D2B4D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42026" cy="20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340425" y="1628150"/>
            <a:ext cx="2967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 u="sng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Fonctionnalités</a:t>
            </a:r>
            <a:endParaRPr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905" y="0"/>
            <a:ext cx="5086869" cy="520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4138800" y="3254050"/>
            <a:ext cx="682200" cy="18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latin typeface="Roboto"/>
                <a:ea typeface="Roboto"/>
                <a:cs typeface="Roboto"/>
                <a:sym typeface="Roboto"/>
              </a:rPr>
              <a:t>Actor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Technologies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725" y="1993974"/>
            <a:ext cx="838221" cy="118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523" y="3402426"/>
            <a:ext cx="776629" cy="10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856" y="3402424"/>
            <a:ext cx="550470" cy="109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4758" y="3236353"/>
            <a:ext cx="1100635" cy="1550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6972" y="2132450"/>
            <a:ext cx="736241" cy="10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0350" y="2130259"/>
            <a:ext cx="1283976" cy="11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125" y="1879625"/>
            <a:ext cx="1275050" cy="9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7337" y="3055563"/>
            <a:ext cx="1160826" cy="16355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416925" y="1344025"/>
            <a:ext cx="1454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Back-End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850375" y="1359550"/>
            <a:ext cx="2619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Front-End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6694025" y="1368475"/>
            <a:ext cx="2323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Architecture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02902" y="1968425"/>
            <a:ext cx="2400823" cy="12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6464600" y="3248438"/>
            <a:ext cx="2400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Gestionnaire de version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15204" y="4097375"/>
            <a:ext cx="927051" cy="92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68175" y="4249047"/>
            <a:ext cx="1492221" cy="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738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Système</a:t>
            </a:r>
            <a:r>
              <a:rPr lang="fr">
                <a:latin typeface="Caveat"/>
                <a:ea typeface="Caveat"/>
                <a:cs typeface="Caveat"/>
                <a:sym typeface="Caveat"/>
              </a:rPr>
              <a:t> administrateur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00" y="1516925"/>
            <a:ext cx="33337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4298550" y="1434050"/>
            <a:ext cx="4494300" cy="3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750" y="1835375"/>
            <a:ext cx="1161925" cy="1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7267500" y="2083350"/>
            <a:ext cx="1443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Roboto"/>
                <a:ea typeface="Roboto"/>
                <a:cs typeface="Roboto"/>
                <a:sym typeface="Roboto"/>
              </a:rPr>
              <a:t>Administrateur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0025" y="1904275"/>
            <a:ext cx="846550" cy="8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0450" y="3557525"/>
            <a:ext cx="1041950" cy="10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425" y="3655225"/>
            <a:ext cx="846550" cy="8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37550"/>
            <a:ext cx="1161925" cy="1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Diagramme de classe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638" y="1284425"/>
            <a:ext cx="3924718" cy="38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Séquence</a:t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FFFF"/>
                </a:solidFill>
              </a:rPr>
              <a:t>Séquence nominale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825" y="783150"/>
            <a:ext cx="4848530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25" y="11105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MLD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550" y="704100"/>
            <a:ext cx="4455775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Arborescence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750" y="714713"/>
            <a:ext cx="3839396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Router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389300" y="2143725"/>
            <a:ext cx="2616000" cy="3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-Instancie les </a:t>
            </a: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contrôleurs</a:t>
            </a: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-Stock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-R</a:t>
            </a: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equête</a:t>
            </a: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-&gt; action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676450"/>
            <a:ext cx="3505809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400" y="676450"/>
            <a:ext cx="3580000" cy="37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/>
        </p:nvSpPr>
        <p:spPr>
          <a:xfrm>
            <a:off x="300350" y="2259900"/>
            <a:ext cx="27939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-Vérifie si la requête </a:t>
            </a: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reçue</a:t>
            </a:r>
            <a:r>
              <a:rPr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existe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Modèle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75" y="1707400"/>
            <a:ext cx="449580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5510400" y="1629825"/>
            <a:ext cx="33795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Méthode 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connectDatabase()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-PDO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400" y="1490088"/>
            <a:ext cx="7715250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931325" y="3739450"/>
            <a:ext cx="66957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-Prépare la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requête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Vérifie l'existence d’une clef “définitions” dans le paramètre “$data”.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-Execute.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25" y="2024050"/>
            <a:ext cx="339090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4988275" y="1989675"/>
            <a:ext cx="34413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Appel </a:t>
            </a:r>
            <a:r>
              <a:rPr b="1" lang="fr">
                <a:latin typeface="Roboto"/>
                <a:ea typeface="Roboto"/>
                <a:cs typeface="Roboto"/>
                <a:sym typeface="Roboto"/>
              </a:rPr>
              <a:t>executeQuery()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retourne le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résultat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 dans un tableau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Fonctionnalitée d’a</a:t>
            </a:r>
            <a:r>
              <a:rPr lang="fr">
                <a:latin typeface="Caveat"/>
                <a:ea typeface="Caveat"/>
                <a:cs typeface="Caveat"/>
                <a:sym typeface="Caveat"/>
              </a:rPr>
              <a:t>jout utilisateur 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2996639" cy="37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325" y="2264288"/>
            <a:ext cx="6034999" cy="17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175" y="1652925"/>
            <a:ext cx="541020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6">
            <a:alphaModFix/>
          </a:blip>
          <a:srcRect b="2963" l="0" r="0" t="2963"/>
          <a:stretch/>
        </p:blipFill>
        <p:spPr>
          <a:xfrm>
            <a:off x="3021350" y="3195962"/>
            <a:ext cx="545782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3763" y="1652913"/>
            <a:ext cx="4467225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904550" y="1795800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ABOUT ME .</a:t>
            </a:r>
            <a:endParaRPr sz="2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49825" y="1657200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Fonctionnalité d’ajout de commandes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 txBox="1"/>
          <p:nvPr/>
        </p:nvSpPr>
        <p:spPr>
          <a:xfrm>
            <a:off x="4247450" y="1128900"/>
            <a:ext cx="4120500" cy="315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-</a:t>
            </a:r>
            <a:r>
              <a:rPr b="1" lang="fr" sz="240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Ajout dynamique des données dans datalist</a:t>
            </a:r>
            <a:endParaRPr b="1" sz="240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-Affichage des différents produits sélectionner</a:t>
            </a:r>
            <a:r>
              <a:rPr lang="fr" sz="2400">
                <a:highlight>
                  <a:srgbClr val="FFFFFF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sz="2400">
              <a:highlight>
                <a:srgbClr val="FF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Ajout </a:t>
            </a: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dynamique</a:t>
            </a:r>
            <a:r>
              <a:rPr b="1" lang="fr" sz="2400">
                <a:latin typeface="Caveat"/>
                <a:ea typeface="Caveat"/>
                <a:cs typeface="Caveat"/>
                <a:sym typeface="Caveat"/>
              </a:rPr>
              <a:t> des données dans une datalist</a:t>
            </a:r>
            <a:endParaRPr b="1" sz="24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4923208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625" y="1277025"/>
            <a:ext cx="4511401" cy="18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 rotWithShape="1">
          <a:blip r:embed="rId5">
            <a:alphaModFix/>
          </a:blip>
          <a:srcRect b="4879" l="0" r="0" t="0"/>
          <a:stretch/>
        </p:blipFill>
        <p:spPr>
          <a:xfrm>
            <a:off x="4490239" y="3160850"/>
            <a:ext cx="4068170" cy="19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038" y="1427350"/>
            <a:ext cx="6657975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3963" y="1442825"/>
            <a:ext cx="55911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1913" y="3492150"/>
            <a:ext cx="73342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95513" y="1281563"/>
            <a:ext cx="4952974" cy="20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63663" y="3669875"/>
            <a:ext cx="4670751" cy="11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28225" y="632175"/>
            <a:ext cx="3132600" cy="7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Affichage des différents produits sélectionnés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3">
            <a:alphaModFix/>
          </a:blip>
          <a:srcRect b="0" l="0" r="7561" t="0"/>
          <a:stretch/>
        </p:blipFill>
        <p:spPr>
          <a:xfrm>
            <a:off x="4185350" y="98767"/>
            <a:ext cx="4572001" cy="2612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900" y="2736176"/>
            <a:ext cx="7555152" cy="22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Récupération et envoi des données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200" y="1366550"/>
            <a:ext cx="55816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750" y="1449813"/>
            <a:ext cx="57245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1275" y="3451300"/>
            <a:ext cx="39814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0825" y="3127663"/>
            <a:ext cx="376237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Requête d’ajout d’une commande dans la base de donnée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9788"/>
            <a:ext cx="4571999" cy="479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311700" y="486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Création Excel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600" y="2602483"/>
            <a:ext cx="5143574" cy="121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00" y="1604400"/>
            <a:ext cx="4413825" cy="6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 rotWithShape="1">
          <a:blip r:embed="rId5">
            <a:alphaModFix/>
          </a:blip>
          <a:srcRect b="0" l="119" r="109" t="0"/>
          <a:stretch/>
        </p:blipFill>
        <p:spPr>
          <a:xfrm>
            <a:off x="0" y="1272100"/>
            <a:ext cx="4096700" cy="387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00" y="2571750"/>
            <a:ext cx="4403795" cy="13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 rotWithShape="1">
          <a:blip r:embed="rId7">
            <a:alphaModFix/>
          </a:blip>
          <a:srcRect b="2865" l="0" r="0" t="2874"/>
          <a:stretch/>
        </p:blipFill>
        <p:spPr>
          <a:xfrm>
            <a:off x="4096700" y="1560125"/>
            <a:ext cx="492329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 rotWithShape="1">
          <a:blip r:embed="rId8">
            <a:alphaModFix/>
          </a:blip>
          <a:srcRect b="0" l="0" r="-40252" t="0"/>
          <a:stretch/>
        </p:blipFill>
        <p:spPr>
          <a:xfrm>
            <a:off x="4096700" y="3091675"/>
            <a:ext cx="6997775" cy="20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509275" y="152400"/>
            <a:ext cx="8119800" cy="9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Envoi d’un mail avec pièces jointe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575" y="1583963"/>
            <a:ext cx="987775" cy="9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525" y="1267275"/>
            <a:ext cx="3098479" cy="38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25" y="2798323"/>
            <a:ext cx="5776016" cy="13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/>
        </p:nvSpPr>
        <p:spPr>
          <a:xfrm>
            <a:off x="1761375" y="1021300"/>
            <a:ext cx="57429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Démonstration</a:t>
            </a:r>
            <a:endParaRPr sz="3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Conclusion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 b="15203" l="0" r="0" t="0"/>
          <a:stretch/>
        </p:blipFill>
        <p:spPr>
          <a:xfrm>
            <a:off x="594775" y="3181475"/>
            <a:ext cx="1561100" cy="142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0"/>
          <p:cNvPicPr preferRelativeResize="0"/>
          <p:nvPr/>
        </p:nvPicPr>
        <p:blipFill rotWithShape="1">
          <a:blip r:embed="rId4">
            <a:alphaModFix/>
          </a:blip>
          <a:srcRect b="5383" l="0" r="0" t="0"/>
          <a:stretch/>
        </p:blipFill>
        <p:spPr>
          <a:xfrm>
            <a:off x="197375" y="1419475"/>
            <a:ext cx="1511050" cy="142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775" y="3241425"/>
            <a:ext cx="3061840" cy="15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 rotWithShape="1">
          <a:blip r:embed="rId6">
            <a:alphaModFix/>
          </a:blip>
          <a:srcRect b="7555" l="0" r="0" t="7555"/>
          <a:stretch/>
        </p:blipFill>
        <p:spPr>
          <a:xfrm>
            <a:off x="3547775" y="1629388"/>
            <a:ext cx="1107275" cy="110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4827" y="1449463"/>
            <a:ext cx="2354150" cy="13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06975" y="1915649"/>
            <a:ext cx="623700" cy="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Before this formation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75" y="1306625"/>
            <a:ext cx="1616650" cy="16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450" y="2960275"/>
            <a:ext cx="2962550" cy="19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787" y="1306625"/>
            <a:ext cx="2962550" cy="183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9150" y="3325756"/>
            <a:ext cx="2973828" cy="166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2150" y="1407725"/>
            <a:ext cx="359092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How i know programmation?</a:t>
            </a:r>
            <a:endParaRPr baseline="-25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25" y="1362750"/>
            <a:ext cx="3507275" cy="36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500" y="1731900"/>
            <a:ext cx="5243100" cy="2949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6088" y="1294813"/>
            <a:ext cx="5971825" cy="38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Why i like it?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.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75" y="1871673"/>
            <a:ext cx="1784675" cy="18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2650" y="1834425"/>
            <a:ext cx="2619126" cy="1571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225" y="1770500"/>
            <a:ext cx="2338325" cy="17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6">
            <a:alphaModFix/>
          </a:blip>
          <a:srcRect b="22480" l="47199" r="36204" t="32066"/>
          <a:stretch/>
        </p:blipFill>
        <p:spPr>
          <a:xfrm>
            <a:off x="7587100" y="1849775"/>
            <a:ext cx="1147858" cy="16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489825" y="3881550"/>
            <a:ext cx="1715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Organisation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2547225" y="3871025"/>
            <a:ext cx="14430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Research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774825" y="3878425"/>
            <a:ext cx="1976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TeamWorks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7522925" y="3893225"/>
            <a:ext cx="1276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fr">
                <a:latin typeface="Roboto"/>
                <a:ea typeface="Roboto"/>
                <a:cs typeface="Roboto"/>
                <a:sym typeface="Roboto"/>
              </a:rPr>
              <a:t>Creativity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9113" y="2009775"/>
            <a:ext cx="3133725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11436">
            <a:off x="3784224" y="2393673"/>
            <a:ext cx="6237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144154">
            <a:off x="3433129" y="2186025"/>
            <a:ext cx="433492" cy="43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10">
            <a:alphaModFix/>
          </a:blip>
          <a:srcRect b="-9986" l="-9974" r="0" t="0"/>
          <a:stretch/>
        </p:blipFill>
        <p:spPr>
          <a:xfrm rot="6101507">
            <a:off x="3848118" y="1568236"/>
            <a:ext cx="495914" cy="49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158171">
            <a:off x="2882450" y="2677216"/>
            <a:ext cx="1276200" cy="780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2212949">
            <a:off x="3916101" y="3017387"/>
            <a:ext cx="540998" cy="27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1425226">
            <a:off x="3267279" y="3515199"/>
            <a:ext cx="936344" cy="93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619963">
            <a:off x="3155052" y="1539288"/>
            <a:ext cx="433498" cy="61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03634" y="3293074"/>
            <a:ext cx="541001" cy="100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My internship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" y="1328825"/>
            <a:ext cx="3219924" cy="16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5" y="2765145"/>
            <a:ext cx="3090750" cy="231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099" y="2508845"/>
            <a:ext cx="2138650" cy="120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6966" y="3134875"/>
            <a:ext cx="2643808" cy="186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7173" y="1443150"/>
            <a:ext cx="1470576" cy="15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My project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53225"/>
            <a:ext cx="5458418" cy="37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450" y="2359725"/>
            <a:ext cx="1860876" cy="186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25" y="2789838"/>
            <a:ext cx="8991601" cy="1904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4885" y="1631597"/>
            <a:ext cx="4434240" cy="6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1197350" y="17927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SOMMAIRE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572000" y="33875"/>
            <a:ext cx="4242600" cy="4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 </a:t>
            </a:r>
            <a:r>
              <a:rPr lang="fr" sz="1200"/>
              <a:t>Fonctionnalité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 Langage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 Système administrateur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 Diagramme de classe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 Diagramme de séquence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 Arborescence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 Fonctionnement du Router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 Fonctionnement du modèle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 </a:t>
            </a:r>
            <a:r>
              <a:rPr lang="fr" sz="1200"/>
              <a:t>Fonctionnalité </a:t>
            </a:r>
            <a:r>
              <a:rPr lang="fr" sz="1200"/>
              <a:t>d’ajout utilisateur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 Fonctionnalité d’ajout de commandes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-Fonctionnalité création excel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-Fonctionnalité envoi de mail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-Démonstration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-Conclusion</a:t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veat"/>
                <a:ea typeface="Caveat"/>
                <a:cs typeface="Caveat"/>
                <a:sym typeface="Caveat"/>
              </a:rPr>
              <a:t>Partner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" y="2319425"/>
            <a:ext cx="3219924" cy="16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4753625" y="1904450"/>
            <a:ext cx="35766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Partenaires 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-Emotional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Roboto"/>
                <a:ea typeface="Roboto"/>
                <a:cs typeface="Roboto"/>
                <a:sym typeface="Roboto"/>
              </a:rPr>
              <a:t>-Whynote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